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91" r:id="rId5"/>
    <p:sldId id="296" r:id="rId6"/>
    <p:sldId id="294" r:id="rId7"/>
    <p:sldId id="27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48CE85E-4B9A-4B82-AA39-DB54B935497B}" v="2" dt="2019-01-10T11:20:43.4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a Semmens" userId="30d084ee-f0fa-4f4d-807c-436d4cec74b7" providerId="ADAL" clId="{D48CE85E-4B9A-4B82-AA39-DB54B935497B}"/>
    <pc:docChg chg="addSld delSld modSld delMainMaster">
      <pc:chgData name="Daniela Semmens" userId="30d084ee-f0fa-4f4d-807c-436d4cec74b7" providerId="ADAL" clId="{D48CE85E-4B9A-4B82-AA39-DB54B935497B}" dt="2019-01-10T11:19:32.487" v="13"/>
      <pc:docMkLst>
        <pc:docMk/>
      </pc:docMkLst>
      <pc:sldChg chg="del">
        <pc:chgData name="Daniela Semmens" userId="30d084ee-f0fa-4f4d-807c-436d4cec74b7" providerId="ADAL" clId="{D48CE85E-4B9A-4B82-AA39-DB54B935497B}" dt="2019-01-10T10:56:06.745" v="0" actId="2696"/>
        <pc:sldMkLst>
          <pc:docMk/>
          <pc:sldMk cId="1994389999" sldId="256"/>
        </pc:sldMkLst>
      </pc:sldChg>
      <pc:sldChg chg="add">
        <pc:chgData name="Daniela Semmens" userId="30d084ee-f0fa-4f4d-807c-436d4cec74b7" providerId="ADAL" clId="{D48CE85E-4B9A-4B82-AA39-DB54B935497B}" dt="2019-01-10T11:19:32.487" v="13"/>
        <pc:sldMkLst>
          <pc:docMk/>
          <pc:sldMk cId="2401565872" sldId="278"/>
        </pc:sldMkLst>
      </pc:sldChg>
      <pc:sldChg chg="add">
        <pc:chgData name="Daniela Semmens" userId="30d084ee-f0fa-4f4d-807c-436d4cec74b7" providerId="ADAL" clId="{D48CE85E-4B9A-4B82-AA39-DB54B935497B}" dt="2019-01-10T11:19:32.487" v="13"/>
        <pc:sldMkLst>
          <pc:docMk/>
          <pc:sldMk cId="2599696582" sldId="294"/>
        </pc:sldMkLst>
      </pc:sldChg>
      <pc:sldChg chg="add">
        <pc:chgData name="Daniela Semmens" userId="30d084ee-f0fa-4f4d-807c-436d4cec74b7" providerId="ADAL" clId="{D48CE85E-4B9A-4B82-AA39-DB54B935497B}" dt="2019-01-10T11:19:32.487" v="13"/>
        <pc:sldMkLst>
          <pc:docMk/>
          <pc:sldMk cId="1407596787" sldId="296"/>
        </pc:sldMkLst>
      </pc:sldChg>
      <pc:sldMasterChg chg="del delSldLayout">
        <pc:chgData name="Daniela Semmens" userId="30d084ee-f0fa-4f4d-807c-436d4cec74b7" providerId="ADAL" clId="{D48CE85E-4B9A-4B82-AA39-DB54B935497B}" dt="2019-01-10T10:56:06.824" v="12" actId="2696"/>
        <pc:sldMasterMkLst>
          <pc:docMk/>
          <pc:sldMasterMk cId="3484642171" sldId="2147483648"/>
        </pc:sldMasterMkLst>
        <pc:sldLayoutChg chg="del">
          <pc:chgData name="Daniela Semmens" userId="30d084ee-f0fa-4f4d-807c-436d4cec74b7" providerId="ADAL" clId="{D48CE85E-4B9A-4B82-AA39-DB54B935497B}" dt="2019-01-10T10:56:06.756" v="1" actId="2696"/>
          <pc:sldLayoutMkLst>
            <pc:docMk/>
            <pc:sldMasterMk cId="3484642171" sldId="2147483648"/>
            <pc:sldLayoutMk cId="1006613937" sldId="2147483649"/>
          </pc:sldLayoutMkLst>
        </pc:sldLayoutChg>
        <pc:sldLayoutChg chg="del">
          <pc:chgData name="Daniela Semmens" userId="30d084ee-f0fa-4f4d-807c-436d4cec74b7" providerId="ADAL" clId="{D48CE85E-4B9A-4B82-AA39-DB54B935497B}" dt="2019-01-10T10:56:06.765" v="2" actId="2696"/>
          <pc:sldLayoutMkLst>
            <pc:docMk/>
            <pc:sldMasterMk cId="3484642171" sldId="2147483648"/>
            <pc:sldLayoutMk cId="1044533891" sldId="2147483650"/>
          </pc:sldLayoutMkLst>
        </pc:sldLayoutChg>
        <pc:sldLayoutChg chg="del">
          <pc:chgData name="Daniela Semmens" userId="30d084ee-f0fa-4f4d-807c-436d4cec74b7" providerId="ADAL" clId="{D48CE85E-4B9A-4B82-AA39-DB54B935497B}" dt="2019-01-10T10:56:06.771" v="3" actId="2696"/>
          <pc:sldLayoutMkLst>
            <pc:docMk/>
            <pc:sldMasterMk cId="3484642171" sldId="2147483648"/>
            <pc:sldLayoutMk cId="1390395710" sldId="2147483651"/>
          </pc:sldLayoutMkLst>
        </pc:sldLayoutChg>
        <pc:sldLayoutChg chg="del">
          <pc:chgData name="Daniela Semmens" userId="30d084ee-f0fa-4f4d-807c-436d4cec74b7" providerId="ADAL" clId="{D48CE85E-4B9A-4B82-AA39-DB54B935497B}" dt="2019-01-10T10:56:06.776" v="4" actId="2696"/>
          <pc:sldLayoutMkLst>
            <pc:docMk/>
            <pc:sldMasterMk cId="3484642171" sldId="2147483648"/>
            <pc:sldLayoutMk cId="4066537339" sldId="2147483652"/>
          </pc:sldLayoutMkLst>
        </pc:sldLayoutChg>
        <pc:sldLayoutChg chg="del">
          <pc:chgData name="Daniela Semmens" userId="30d084ee-f0fa-4f4d-807c-436d4cec74b7" providerId="ADAL" clId="{D48CE85E-4B9A-4B82-AA39-DB54B935497B}" dt="2019-01-10T10:56:06.782" v="5" actId="2696"/>
          <pc:sldLayoutMkLst>
            <pc:docMk/>
            <pc:sldMasterMk cId="3484642171" sldId="2147483648"/>
            <pc:sldLayoutMk cId="4193282327" sldId="2147483653"/>
          </pc:sldLayoutMkLst>
        </pc:sldLayoutChg>
        <pc:sldLayoutChg chg="del">
          <pc:chgData name="Daniela Semmens" userId="30d084ee-f0fa-4f4d-807c-436d4cec74b7" providerId="ADAL" clId="{D48CE85E-4B9A-4B82-AA39-DB54B935497B}" dt="2019-01-10T10:56:06.785" v="6" actId="2696"/>
          <pc:sldLayoutMkLst>
            <pc:docMk/>
            <pc:sldMasterMk cId="3484642171" sldId="2147483648"/>
            <pc:sldLayoutMk cId="3223485722" sldId="2147483654"/>
          </pc:sldLayoutMkLst>
        </pc:sldLayoutChg>
        <pc:sldLayoutChg chg="del">
          <pc:chgData name="Daniela Semmens" userId="30d084ee-f0fa-4f4d-807c-436d4cec74b7" providerId="ADAL" clId="{D48CE85E-4B9A-4B82-AA39-DB54B935497B}" dt="2019-01-10T10:56:06.791" v="7" actId="2696"/>
          <pc:sldLayoutMkLst>
            <pc:docMk/>
            <pc:sldMasterMk cId="3484642171" sldId="2147483648"/>
            <pc:sldLayoutMk cId="1870977812" sldId="2147483655"/>
          </pc:sldLayoutMkLst>
        </pc:sldLayoutChg>
        <pc:sldLayoutChg chg="del">
          <pc:chgData name="Daniela Semmens" userId="30d084ee-f0fa-4f4d-807c-436d4cec74b7" providerId="ADAL" clId="{D48CE85E-4B9A-4B82-AA39-DB54B935497B}" dt="2019-01-10T10:56:06.798" v="8" actId="2696"/>
          <pc:sldLayoutMkLst>
            <pc:docMk/>
            <pc:sldMasterMk cId="3484642171" sldId="2147483648"/>
            <pc:sldLayoutMk cId="3934786411" sldId="2147483656"/>
          </pc:sldLayoutMkLst>
        </pc:sldLayoutChg>
        <pc:sldLayoutChg chg="del">
          <pc:chgData name="Daniela Semmens" userId="30d084ee-f0fa-4f4d-807c-436d4cec74b7" providerId="ADAL" clId="{D48CE85E-4B9A-4B82-AA39-DB54B935497B}" dt="2019-01-10T10:56:06.804" v="9" actId="2696"/>
          <pc:sldLayoutMkLst>
            <pc:docMk/>
            <pc:sldMasterMk cId="3484642171" sldId="2147483648"/>
            <pc:sldLayoutMk cId="4009937083" sldId="2147483657"/>
          </pc:sldLayoutMkLst>
        </pc:sldLayoutChg>
        <pc:sldLayoutChg chg="del">
          <pc:chgData name="Daniela Semmens" userId="30d084ee-f0fa-4f4d-807c-436d4cec74b7" providerId="ADAL" clId="{D48CE85E-4B9A-4B82-AA39-DB54B935497B}" dt="2019-01-10T10:56:06.810" v="10" actId="2696"/>
          <pc:sldLayoutMkLst>
            <pc:docMk/>
            <pc:sldMasterMk cId="3484642171" sldId="2147483648"/>
            <pc:sldLayoutMk cId="2607440669" sldId="2147483658"/>
          </pc:sldLayoutMkLst>
        </pc:sldLayoutChg>
        <pc:sldLayoutChg chg="del">
          <pc:chgData name="Daniela Semmens" userId="30d084ee-f0fa-4f4d-807c-436d4cec74b7" providerId="ADAL" clId="{D48CE85E-4B9A-4B82-AA39-DB54B935497B}" dt="2019-01-10T10:56:06.814" v="11" actId="2696"/>
          <pc:sldLayoutMkLst>
            <pc:docMk/>
            <pc:sldMasterMk cId="3484642171" sldId="2147483648"/>
            <pc:sldLayoutMk cId="1790506189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9033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79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28365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132124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4045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359034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13668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530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768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0476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2205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052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358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4195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2497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172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0227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0393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image" Target="../media/image12.png"/><Relationship Id="rId18" Type="http://schemas.openxmlformats.org/officeDocument/2006/relationships/image" Target="../media/image17.svg"/><Relationship Id="rId26" Type="http://schemas.openxmlformats.org/officeDocument/2006/relationships/image" Target="../media/image25.sv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2" Type="http://schemas.openxmlformats.org/officeDocument/2006/relationships/image" Target="../media/image1.png"/><Relationship Id="rId16" Type="http://schemas.openxmlformats.org/officeDocument/2006/relationships/image" Target="../media/image15.svg"/><Relationship Id="rId20" Type="http://schemas.openxmlformats.org/officeDocument/2006/relationships/image" Target="../media/image19.sv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24" Type="http://schemas.openxmlformats.org/officeDocument/2006/relationships/image" Target="../media/image23.sv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svg"/><Relationship Id="rId10" Type="http://schemas.openxmlformats.org/officeDocument/2006/relationships/image" Target="../media/image9.svg"/><Relationship Id="rId19" Type="http://schemas.openxmlformats.org/officeDocument/2006/relationships/image" Target="../media/image18.png"/><Relationship Id="rId4" Type="http://schemas.openxmlformats.org/officeDocument/2006/relationships/image" Target="../media/image3.svg"/><Relationship Id="rId9" Type="http://schemas.openxmlformats.org/officeDocument/2006/relationships/image" Target="../media/image8.png"/><Relationship Id="rId14" Type="http://schemas.openxmlformats.org/officeDocument/2006/relationships/image" Target="../media/image13.svg"/><Relationship Id="rId22" Type="http://schemas.openxmlformats.org/officeDocument/2006/relationships/image" Target="../media/image21.svg"/><Relationship Id="rId27" Type="http://schemas.openxmlformats.org/officeDocument/2006/relationships/image" Target="../media/image2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388008"/>
            <a:ext cx="10863942" cy="747109"/>
          </a:xfrm>
        </p:spPr>
        <p:txBody>
          <a:bodyPr anchor="t">
            <a:normAutofit/>
          </a:bodyPr>
          <a:lstStyle/>
          <a:p>
            <a:pPr algn="ctr"/>
            <a:r>
              <a:rPr lang="en-AU" sz="4000" dirty="0"/>
              <a:t>Our SERVICES</a:t>
            </a:r>
          </a:p>
        </p:txBody>
      </p:sp>
      <p:sp>
        <p:nvSpPr>
          <p:cNvPr id="7" name="Text Placeholder 2"/>
          <p:cNvSpPr txBox="1">
            <a:spLocks/>
          </p:cNvSpPr>
          <p:nvPr/>
        </p:nvSpPr>
        <p:spPr>
          <a:xfrm>
            <a:off x="684211" y="4513090"/>
            <a:ext cx="4615080" cy="20708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endParaRPr kumimoji="0" lang="en-AU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endParaRPr kumimoji="0" lang="en-AU" sz="3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8438B85-8B90-4466-86EF-5D64DD7C0F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7771" y="3086817"/>
            <a:ext cx="4681474" cy="887318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C2D9C7E0-1603-403D-A0D7-ECE2B0781685}"/>
              </a:ext>
            </a:extLst>
          </p:cNvPr>
          <p:cNvSpPr txBox="1"/>
          <p:nvPr/>
        </p:nvSpPr>
        <p:spPr>
          <a:xfrm>
            <a:off x="2360546" y="2304651"/>
            <a:ext cx="66821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TAX</a:t>
            </a:r>
          </a:p>
        </p:txBody>
      </p:sp>
      <p:pic>
        <p:nvPicPr>
          <p:cNvPr id="12" name="Graphic 11" descr="Upward trend">
            <a:extLst>
              <a:ext uri="{FF2B5EF4-FFF2-40B4-BE49-F238E27FC236}">
                <a16:creationId xmlns:a16="http://schemas.microsoft.com/office/drawing/2014/main" id="{0976376C-B0A6-475C-9A90-0A18665A9D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402912" y="1471251"/>
            <a:ext cx="914400" cy="91440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F8302CA8-06CB-4516-B6F9-3C2F7B11A349}"/>
              </a:ext>
            </a:extLst>
          </p:cNvPr>
          <p:cNvSpPr txBox="1"/>
          <p:nvPr/>
        </p:nvSpPr>
        <p:spPr>
          <a:xfrm>
            <a:off x="3298869" y="2312453"/>
            <a:ext cx="112248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ACCOUNTING</a:t>
            </a:r>
          </a:p>
        </p:txBody>
      </p:sp>
      <p:pic>
        <p:nvPicPr>
          <p:cNvPr id="15" name="Graphic 14" descr="Checklist">
            <a:extLst>
              <a:ext uri="{FF2B5EF4-FFF2-40B4-BE49-F238E27FC236}">
                <a16:creationId xmlns:a16="http://schemas.microsoft.com/office/drawing/2014/main" id="{D0A75415-F80C-4E8E-9230-EE2E3777F48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239821" y="1472015"/>
            <a:ext cx="914400" cy="91440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141FFF44-FB1A-4C71-AEAB-8BD1CB742D6F}"/>
              </a:ext>
            </a:extLst>
          </p:cNvPr>
          <p:cNvSpPr txBox="1"/>
          <p:nvPr/>
        </p:nvSpPr>
        <p:spPr>
          <a:xfrm>
            <a:off x="4479544" y="2306059"/>
            <a:ext cx="116692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TAX PLANNING</a:t>
            </a:r>
          </a:p>
        </p:txBody>
      </p:sp>
      <p:pic>
        <p:nvPicPr>
          <p:cNvPr id="18" name="Graphic 17" descr="Playbook">
            <a:extLst>
              <a:ext uri="{FF2B5EF4-FFF2-40B4-BE49-F238E27FC236}">
                <a16:creationId xmlns:a16="http://schemas.microsoft.com/office/drawing/2014/main" id="{9FD29337-1A0C-401E-85E1-77BFDC3C833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566003" y="1396006"/>
            <a:ext cx="1032400" cy="1032400"/>
          </a:xfrm>
          <a:prstGeom prst="rect">
            <a:avLst/>
          </a:prstGeom>
        </p:spPr>
      </p:pic>
      <p:pic>
        <p:nvPicPr>
          <p:cNvPr id="20" name="Graphic 19" descr="Contract">
            <a:extLst>
              <a:ext uri="{FF2B5EF4-FFF2-40B4-BE49-F238E27FC236}">
                <a16:creationId xmlns:a16="http://schemas.microsoft.com/office/drawing/2014/main" id="{F90E42D7-2EB2-45D9-9BBA-2A69BDC1F6E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179281" y="1444340"/>
            <a:ext cx="914400" cy="914400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78E48C0C-E52C-4B03-B1EA-A1C4CEA9CB8F}"/>
              </a:ext>
            </a:extLst>
          </p:cNvPr>
          <p:cNvSpPr txBox="1"/>
          <p:nvPr/>
        </p:nvSpPr>
        <p:spPr>
          <a:xfrm>
            <a:off x="6884676" y="2289765"/>
            <a:ext cx="15036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ASIC ADMINISTRATION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4EBDBF6-DA33-4D53-8D4F-A35D2123D161}"/>
              </a:ext>
            </a:extLst>
          </p:cNvPr>
          <p:cNvSpPr txBox="1"/>
          <p:nvPr/>
        </p:nvSpPr>
        <p:spPr>
          <a:xfrm>
            <a:off x="8229245" y="2273880"/>
            <a:ext cx="15036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MANAGEMENT ACCOUNTING</a:t>
            </a:r>
          </a:p>
        </p:txBody>
      </p:sp>
      <p:pic>
        <p:nvPicPr>
          <p:cNvPr id="25" name="Graphic 24" descr="Bar chart">
            <a:extLst>
              <a:ext uri="{FF2B5EF4-FFF2-40B4-BE49-F238E27FC236}">
                <a16:creationId xmlns:a16="http://schemas.microsoft.com/office/drawing/2014/main" id="{28E53294-FFE7-4525-922A-80FE492D7560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8523850" y="1467684"/>
            <a:ext cx="914400" cy="914400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01EDAA4D-99ED-44E9-B3F0-D5C9F8DC76B0}"/>
              </a:ext>
            </a:extLst>
          </p:cNvPr>
          <p:cNvSpPr txBox="1"/>
          <p:nvPr/>
        </p:nvSpPr>
        <p:spPr>
          <a:xfrm>
            <a:off x="882610" y="3646086"/>
            <a:ext cx="150361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PAYROLL</a:t>
            </a:r>
          </a:p>
        </p:txBody>
      </p:sp>
      <p:pic>
        <p:nvPicPr>
          <p:cNvPr id="29" name="Graphic 28" descr="Money">
            <a:extLst>
              <a:ext uri="{FF2B5EF4-FFF2-40B4-BE49-F238E27FC236}">
                <a16:creationId xmlns:a16="http://schemas.microsoft.com/office/drawing/2014/main" id="{99E83E66-CE1A-464A-B611-A3525CCAB378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177215" y="2813169"/>
            <a:ext cx="914400" cy="914400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776DC9A8-3D31-48F6-8F1E-D54612AE9421}"/>
              </a:ext>
            </a:extLst>
          </p:cNvPr>
          <p:cNvSpPr txBox="1"/>
          <p:nvPr/>
        </p:nvSpPr>
        <p:spPr>
          <a:xfrm>
            <a:off x="9626018" y="3641444"/>
            <a:ext cx="150361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BOOK-KEEPING</a:t>
            </a:r>
          </a:p>
        </p:txBody>
      </p:sp>
      <p:pic>
        <p:nvPicPr>
          <p:cNvPr id="33" name="Graphic 32" descr="Register">
            <a:extLst>
              <a:ext uri="{FF2B5EF4-FFF2-40B4-BE49-F238E27FC236}">
                <a16:creationId xmlns:a16="http://schemas.microsoft.com/office/drawing/2014/main" id="{4390D4C3-F356-4461-AECA-B81F8FB0654E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9920623" y="2813169"/>
            <a:ext cx="914400" cy="914400"/>
          </a:xfrm>
          <a:prstGeom prst="rect">
            <a:avLst/>
          </a:prstGeom>
        </p:spPr>
      </p:pic>
      <p:pic>
        <p:nvPicPr>
          <p:cNvPr id="35" name="Graphic 34" descr="Gears">
            <a:extLst>
              <a:ext uri="{FF2B5EF4-FFF2-40B4-BE49-F238E27FC236}">
                <a16:creationId xmlns:a16="http://schemas.microsoft.com/office/drawing/2014/main" id="{131D5890-9890-4849-AFCE-D53F8BA8AB12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3873161" y="4305944"/>
            <a:ext cx="914400" cy="914400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0A925689-B59B-448B-9896-2C16F88445AE}"/>
              </a:ext>
            </a:extLst>
          </p:cNvPr>
          <p:cNvSpPr txBox="1"/>
          <p:nvPr/>
        </p:nvSpPr>
        <p:spPr>
          <a:xfrm>
            <a:off x="1959701" y="5196759"/>
            <a:ext cx="150361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IT STRATEGY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BAF8F81-5853-4EF6-8D4D-57A48B9197CB}"/>
              </a:ext>
            </a:extLst>
          </p:cNvPr>
          <p:cNvSpPr txBox="1"/>
          <p:nvPr/>
        </p:nvSpPr>
        <p:spPr>
          <a:xfrm>
            <a:off x="3525681" y="5188179"/>
            <a:ext cx="15036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BUSINESS PROCESS DESIGN</a:t>
            </a:r>
          </a:p>
        </p:txBody>
      </p:sp>
      <p:pic>
        <p:nvPicPr>
          <p:cNvPr id="39" name="Graphic 38" descr="Network">
            <a:extLst>
              <a:ext uri="{FF2B5EF4-FFF2-40B4-BE49-F238E27FC236}">
                <a16:creationId xmlns:a16="http://schemas.microsoft.com/office/drawing/2014/main" id="{36AD059D-2245-4312-AAD7-58C4E1041144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2237455" y="4331093"/>
            <a:ext cx="914400" cy="914400"/>
          </a:xfrm>
          <a:prstGeom prst="rect">
            <a:avLst/>
          </a:prstGeom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FC100AF5-1A9D-42FA-9394-31ED14FC4C4C}"/>
              </a:ext>
            </a:extLst>
          </p:cNvPr>
          <p:cNvSpPr txBox="1"/>
          <p:nvPr/>
        </p:nvSpPr>
        <p:spPr>
          <a:xfrm>
            <a:off x="5149999" y="5188179"/>
            <a:ext cx="15036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PRODUCT SELECTION TRANSITION TO CLOUD &amp; INTEGRATION</a:t>
            </a:r>
          </a:p>
        </p:txBody>
      </p:sp>
      <p:pic>
        <p:nvPicPr>
          <p:cNvPr id="42" name="Graphic 41" descr="Cloud Computing">
            <a:extLst>
              <a:ext uri="{FF2B5EF4-FFF2-40B4-BE49-F238E27FC236}">
                <a16:creationId xmlns:a16="http://schemas.microsoft.com/office/drawing/2014/main" id="{87B729F3-7FB0-4921-AFCD-60EA9DA04785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5407939" y="4305944"/>
            <a:ext cx="914400" cy="914400"/>
          </a:xfrm>
          <a:prstGeom prst="rect">
            <a:avLst/>
          </a:prstGeom>
        </p:spPr>
      </p:pic>
      <p:sp>
        <p:nvSpPr>
          <p:cNvPr id="43" name="TextBox 42">
            <a:extLst>
              <a:ext uri="{FF2B5EF4-FFF2-40B4-BE49-F238E27FC236}">
                <a16:creationId xmlns:a16="http://schemas.microsoft.com/office/drawing/2014/main" id="{071C8627-9044-40F3-8DAB-496688E33C9F}"/>
              </a:ext>
            </a:extLst>
          </p:cNvPr>
          <p:cNvSpPr txBox="1"/>
          <p:nvPr/>
        </p:nvSpPr>
        <p:spPr>
          <a:xfrm>
            <a:off x="6813748" y="5183945"/>
            <a:ext cx="15036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PROJECT AND PROGRAM DELIVERY</a:t>
            </a:r>
          </a:p>
        </p:txBody>
      </p:sp>
      <p:pic>
        <p:nvPicPr>
          <p:cNvPr id="46" name="Graphic 45" descr="Meeting">
            <a:extLst>
              <a:ext uri="{FF2B5EF4-FFF2-40B4-BE49-F238E27FC236}">
                <a16:creationId xmlns:a16="http://schemas.microsoft.com/office/drawing/2014/main" id="{7963B3E8-62D4-45B3-BCAE-97D5C3D3ACBC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7108353" y="4328674"/>
            <a:ext cx="914400" cy="914400"/>
          </a:xfrm>
          <a:prstGeom prst="rect">
            <a:avLst/>
          </a:prstGeom>
        </p:spPr>
      </p:pic>
      <p:pic>
        <p:nvPicPr>
          <p:cNvPr id="48" name="Graphic 47" descr="Open Book">
            <a:extLst>
              <a:ext uri="{FF2B5EF4-FFF2-40B4-BE49-F238E27FC236}">
                <a16:creationId xmlns:a16="http://schemas.microsoft.com/office/drawing/2014/main" id="{66515549-4F99-4FDE-88E9-0938EA6BC4F7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8655082" y="4326762"/>
            <a:ext cx="914400" cy="914400"/>
          </a:xfrm>
          <a:prstGeom prst="rect">
            <a:avLst/>
          </a:prstGeom>
        </p:spPr>
      </p:pic>
      <p:sp>
        <p:nvSpPr>
          <p:cNvPr id="49" name="TextBox 48">
            <a:extLst>
              <a:ext uri="{FF2B5EF4-FFF2-40B4-BE49-F238E27FC236}">
                <a16:creationId xmlns:a16="http://schemas.microsoft.com/office/drawing/2014/main" id="{4E61B463-7437-4CC8-AEAB-BD7B0EC6DE2F}"/>
              </a:ext>
            </a:extLst>
          </p:cNvPr>
          <p:cNvSpPr txBox="1"/>
          <p:nvPr/>
        </p:nvSpPr>
        <p:spPr>
          <a:xfrm>
            <a:off x="8360477" y="5186364"/>
            <a:ext cx="15036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TRAINING &amp; </a:t>
            </a:r>
            <a:br>
              <a:rPr kumimoji="0" lang="en-AU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</a:br>
            <a:r>
              <a:rPr kumimoji="0" lang="en-AU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ROLL-OUT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F34AEA38-7E4A-4C24-BD5F-F9E7A1809985}"/>
              </a:ext>
            </a:extLst>
          </p:cNvPr>
          <p:cNvSpPr txBox="1"/>
          <p:nvPr/>
        </p:nvSpPr>
        <p:spPr>
          <a:xfrm>
            <a:off x="441934" y="5806379"/>
            <a:ext cx="62116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AU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Fixed Fee Billing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AU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Direct Debit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AU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Established referral network</a:t>
            </a:r>
          </a:p>
        </p:txBody>
      </p:sp>
      <p:pic>
        <p:nvPicPr>
          <p:cNvPr id="52" name="Graphic 51" descr="Bullseye">
            <a:extLst>
              <a:ext uri="{FF2B5EF4-FFF2-40B4-BE49-F238E27FC236}">
                <a16:creationId xmlns:a16="http://schemas.microsoft.com/office/drawing/2014/main" id="{111BC9B5-342C-447E-BD41-44DAB15B851B}"/>
              </a:ext>
            </a:extLst>
          </p:cNvPr>
          <p:cNvPicPr>
            <a:picLocks noChangeAspect="1"/>
          </p:cNvPicPr>
          <p:nvPr/>
        </p:nvPicPr>
        <p:blipFill>
          <a:blip r:embed="rId27">
            <a:extLst>
              <a:ext uri="{96DAC541-7B7A-43D3-8B79-37D633B846F1}">
                <asvg:svgBlip xmlns:asvg="http://schemas.microsoft.com/office/drawing/2016/SVG/main" r:embed="rId28"/>
              </a:ext>
            </a:extLst>
          </a:blip>
          <a:stretch>
            <a:fillRect/>
          </a:stretch>
        </p:blipFill>
        <p:spPr>
          <a:xfrm>
            <a:off x="5901705" y="1453917"/>
            <a:ext cx="914400" cy="914400"/>
          </a:xfrm>
          <a:prstGeom prst="rect">
            <a:avLst/>
          </a:prstGeom>
        </p:spPr>
      </p:pic>
      <p:sp>
        <p:nvSpPr>
          <p:cNvPr id="54" name="TextBox 53">
            <a:extLst>
              <a:ext uri="{FF2B5EF4-FFF2-40B4-BE49-F238E27FC236}">
                <a16:creationId xmlns:a16="http://schemas.microsoft.com/office/drawing/2014/main" id="{3E3CB0BB-DE53-497D-829F-7B0876179DC9}"/>
              </a:ext>
            </a:extLst>
          </p:cNvPr>
          <p:cNvSpPr txBox="1"/>
          <p:nvPr/>
        </p:nvSpPr>
        <p:spPr>
          <a:xfrm>
            <a:off x="5773346" y="2291999"/>
            <a:ext cx="116692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AUDIT</a:t>
            </a:r>
          </a:p>
        </p:txBody>
      </p:sp>
    </p:spTree>
    <p:extLst>
      <p:ext uri="{BB962C8B-B14F-4D97-AF65-F5344CB8AC3E}">
        <p14:creationId xmlns:p14="http://schemas.microsoft.com/office/powerpoint/2010/main" val="2674489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388008"/>
            <a:ext cx="8534401" cy="747109"/>
          </a:xfrm>
        </p:spPr>
        <p:txBody>
          <a:bodyPr anchor="t"/>
          <a:lstStyle/>
          <a:p>
            <a:r>
              <a:rPr lang="en-AU" dirty="0"/>
              <a:t>Referral network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5553" y="458322"/>
            <a:ext cx="3199774" cy="606479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C8E113E8-F94A-4CC3-8CFA-717CB6309205}"/>
              </a:ext>
            </a:extLst>
          </p:cNvPr>
          <p:cNvSpPr txBox="1"/>
          <p:nvPr/>
        </p:nvSpPr>
        <p:spPr>
          <a:xfrm>
            <a:off x="684212" y="1378795"/>
            <a:ext cx="7049342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AU" sz="1400" dirty="0"/>
              <a:t>Semmens &amp; Co has developed a sound referral network, which includes the following services:</a:t>
            </a:r>
          </a:p>
          <a:p>
            <a:pPr lvl="0"/>
            <a:endParaRPr lang="en-AU" sz="1400" b="1" dirty="0"/>
          </a:p>
          <a:p>
            <a:pPr lvl="0"/>
            <a:r>
              <a:rPr lang="en-AU" sz="1400" b="1" dirty="0"/>
              <a:t>Financial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AU" sz="1400" dirty="0"/>
              <a:t>Brokers: Commercial, Residential and Business Lending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dirty="0"/>
              <a:t>Buyers Advocate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AU" sz="1400" dirty="0"/>
              <a:t>Financial Planner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AU" sz="1400" dirty="0"/>
              <a:t>Debtor Factoring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AU" sz="1400" dirty="0"/>
              <a:t>GST Specialist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AU" sz="1400" dirty="0"/>
              <a:t>Foreign Exchange</a:t>
            </a:r>
          </a:p>
          <a:p>
            <a:pPr lvl="0"/>
            <a:endParaRPr lang="en-AU" sz="1400" b="1" dirty="0"/>
          </a:p>
          <a:p>
            <a:pPr lvl="0"/>
            <a:r>
              <a:rPr lang="en-AU" sz="1400" b="1" dirty="0"/>
              <a:t>Non-Financial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AU" sz="1400" dirty="0"/>
              <a:t>SEO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AU" sz="1400" dirty="0"/>
              <a:t>Branding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AU" sz="1400" dirty="0"/>
              <a:t>Digital Marketing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AU" sz="1400" dirty="0"/>
              <a:t>Real Estate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AU" sz="1400" dirty="0"/>
              <a:t>Conveyancing</a:t>
            </a:r>
          </a:p>
          <a:p>
            <a:pPr lvl="0"/>
            <a:endParaRPr lang="en-US" sz="1400" b="1" dirty="0"/>
          </a:p>
          <a:p>
            <a:pPr lvl="0"/>
            <a:r>
              <a:rPr lang="en-US" sz="1400" b="1" dirty="0"/>
              <a:t>Referrals to Semmens &amp; Co.</a:t>
            </a:r>
          </a:p>
          <a:p>
            <a:pPr lvl="0"/>
            <a:r>
              <a:rPr lang="en-AU" sz="1400" dirty="0"/>
              <a:t>Refer a business client to Semmens &amp; Co and receive a referral reward of $200 for every business we engage.</a:t>
            </a:r>
            <a:endParaRPr lang="en-US" sz="1400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53186ED6-5334-43B9-B2AB-7E98DF9CEEB7}"/>
              </a:ext>
            </a:extLst>
          </p:cNvPr>
          <p:cNvSpPr txBox="1">
            <a:spLocks/>
          </p:cNvSpPr>
          <p:nvPr/>
        </p:nvSpPr>
        <p:spPr>
          <a:xfrm>
            <a:off x="8296102" y="6129956"/>
            <a:ext cx="3547693" cy="64828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AU" sz="1000" b="1" dirty="0">
                <a:solidFill>
                  <a:schemeClr val="tx1"/>
                </a:solidFill>
              </a:rPr>
              <a:t>Persistence is single biggest determinate of success. </a:t>
            </a:r>
          </a:p>
          <a:p>
            <a:pPr algn="r"/>
            <a:r>
              <a:rPr lang="en-AU" sz="1000" b="1" dirty="0">
                <a:solidFill>
                  <a:schemeClr val="tx1"/>
                </a:solidFill>
              </a:rPr>
              <a:t>Followed closely by curiosity. </a:t>
            </a:r>
          </a:p>
        </p:txBody>
      </p:sp>
    </p:spTree>
    <p:extLst>
      <p:ext uri="{BB962C8B-B14F-4D97-AF65-F5344CB8AC3E}">
        <p14:creationId xmlns:p14="http://schemas.microsoft.com/office/powerpoint/2010/main" val="1407596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388008"/>
            <a:ext cx="8534401" cy="747109"/>
          </a:xfrm>
        </p:spPr>
        <p:txBody>
          <a:bodyPr anchor="t"/>
          <a:lstStyle/>
          <a:p>
            <a:r>
              <a:rPr lang="en-AU" dirty="0"/>
              <a:t>Events and networking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5553" y="458322"/>
            <a:ext cx="3199774" cy="606479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C8E113E8-F94A-4CC3-8CFA-717CB6309205}"/>
              </a:ext>
            </a:extLst>
          </p:cNvPr>
          <p:cNvSpPr txBox="1"/>
          <p:nvPr/>
        </p:nvSpPr>
        <p:spPr>
          <a:xfrm>
            <a:off x="684211" y="1491865"/>
            <a:ext cx="7049342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AU" sz="1400" b="1" dirty="0"/>
              <a:t>Networking</a:t>
            </a:r>
          </a:p>
          <a:p>
            <a:pPr lvl="0"/>
            <a:endParaRPr lang="en-AU" sz="1400" b="1" u="sng" dirty="0"/>
          </a:p>
          <a:p>
            <a:pPr lvl="0"/>
            <a:r>
              <a:rPr lang="en-AU" sz="1400" dirty="0"/>
              <a:t>Semmens &amp; Co. is also a member of </a:t>
            </a:r>
            <a:r>
              <a:rPr lang="en-AU" sz="1400" b="1" dirty="0"/>
              <a:t>Match Alliance</a:t>
            </a:r>
            <a:r>
              <a:rPr lang="en-AU" sz="1400" dirty="0"/>
              <a:t>.  </a:t>
            </a:r>
          </a:p>
          <a:p>
            <a:pPr lvl="0"/>
            <a:endParaRPr lang="en-AU" sz="1400" dirty="0"/>
          </a:p>
          <a:p>
            <a:pPr lvl="0"/>
            <a:r>
              <a:rPr lang="en-AU" sz="1400" dirty="0"/>
              <a:t>Match Alliance meets for 5 formal breakfast events per annum, plus several informal social events.</a:t>
            </a:r>
          </a:p>
          <a:p>
            <a:pPr lvl="0"/>
            <a:endParaRPr lang="en-AU" sz="1400" dirty="0"/>
          </a:p>
          <a:p>
            <a:pPr lvl="0"/>
            <a:r>
              <a:rPr lang="en-AU" sz="1400" dirty="0"/>
              <a:t>If you would like to get involved in Match, please contact Daniela or Mark for an introduction.</a:t>
            </a:r>
          </a:p>
          <a:p>
            <a:pPr lvl="0"/>
            <a:endParaRPr lang="en-AU" sz="1400" dirty="0"/>
          </a:p>
          <a:p>
            <a:pPr lvl="0"/>
            <a:r>
              <a:rPr lang="en-AU" sz="1400" b="1" dirty="0"/>
              <a:t>Events</a:t>
            </a:r>
          </a:p>
          <a:p>
            <a:pPr lvl="0"/>
            <a:endParaRPr lang="en-AU" sz="1400" b="1" u="sng" dirty="0"/>
          </a:p>
          <a:p>
            <a:pPr lvl="0"/>
            <a:r>
              <a:rPr lang="en-AU" sz="1400" dirty="0"/>
              <a:t>In 2019 Semmens &amp; Co. will host two networking events, with the aim to introduce our clients, networking and referral partners.  This will be an opportunity to meet other like-minded business owners and open the door top new opportunities.</a:t>
            </a:r>
          </a:p>
          <a:p>
            <a:pPr lvl="0"/>
            <a:endParaRPr lang="en-AU" sz="1400" dirty="0"/>
          </a:p>
          <a:p>
            <a:pPr lvl="0"/>
            <a:r>
              <a:rPr lang="en-AU" sz="1400" dirty="0"/>
              <a:t>If you are interested, please contact Daniela or Mark to register your interest.</a:t>
            </a:r>
          </a:p>
          <a:p>
            <a:pPr lvl="0"/>
            <a:endParaRPr lang="en-US" sz="1400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53186ED6-5334-43B9-B2AB-7E98DF9CEEB7}"/>
              </a:ext>
            </a:extLst>
          </p:cNvPr>
          <p:cNvSpPr txBox="1">
            <a:spLocks/>
          </p:cNvSpPr>
          <p:nvPr/>
        </p:nvSpPr>
        <p:spPr>
          <a:xfrm>
            <a:off x="8296102" y="6129956"/>
            <a:ext cx="3547693" cy="64828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AU" sz="1000" b="1" dirty="0">
                <a:solidFill>
                  <a:schemeClr val="tx1"/>
                </a:solidFill>
              </a:rPr>
              <a:t>Persistence is single biggest determinate of success. </a:t>
            </a:r>
          </a:p>
          <a:p>
            <a:pPr algn="r"/>
            <a:r>
              <a:rPr lang="en-AU" sz="1000" b="1" dirty="0">
                <a:solidFill>
                  <a:schemeClr val="tx1"/>
                </a:solidFill>
              </a:rPr>
              <a:t>Followed closely by curiosity.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EEE9606-300F-480C-A4ED-B5514437D413}"/>
              </a:ext>
            </a:extLst>
          </p:cNvPr>
          <p:cNvSpPr txBox="1"/>
          <p:nvPr/>
        </p:nvSpPr>
        <p:spPr>
          <a:xfrm>
            <a:off x="8396748" y="1432872"/>
            <a:ext cx="354769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b="1" dirty="0"/>
              <a:t>Other Events in 2019</a:t>
            </a:r>
          </a:p>
          <a:p>
            <a:endParaRPr lang="en-AU" sz="1200" b="1" dirty="0"/>
          </a:p>
          <a:p>
            <a:r>
              <a:rPr lang="en-AU" sz="1200" b="1" dirty="0"/>
              <a:t>February 2019: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200" dirty="0"/>
              <a:t>Match Alliance Networking Breakfast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200" dirty="0"/>
              <a:t>Xero Roadshow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1200" dirty="0"/>
          </a:p>
          <a:p>
            <a:r>
              <a:rPr lang="en-AU" sz="1200" b="1" dirty="0"/>
              <a:t>March 2019: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200" dirty="0"/>
              <a:t>Australian Business Forum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200" dirty="0"/>
              <a:t>Moonee Valley Women in Business Luncheon with Tina Arena, AM</a:t>
            </a:r>
          </a:p>
          <a:p>
            <a:endParaRPr lang="en-AU" sz="1200" b="1" dirty="0"/>
          </a:p>
          <a:p>
            <a:endParaRPr lang="en-AU" sz="1200" b="1" dirty="0"/>
          </a:p>
        </p:txBody>
      </p:sp>
    </p:spTree>
    <p:extLst>
      <p:ext uri="{BB962C8B-B14F-4D97-AF65-F5344CB8AC3E}">
        <p14:creationId xmlns:p14="http://schemas.microsoft.com/office/powerpoint/2010/main" val="2599696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AU" dirty="0"/>
              <a:t>on the journey </a:t>
            </a:r>
            <a:br>
              <a:rPr lang="en-AU" dirty="0"/>
            </a:br>
            <a:r>
              <a:rPr lang="en-AU" dirty="0"/>
              <a:t>with you.</a:t>
            </a:r>
            <a:endParaRPr lang="en-AU" sz="2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1605" y="5127073"/>
            <a:ext cx="4486665" cy="850394"/>
          </a:xfrm>
          <a:prstGeom prst="rect">
            <a:avLst/>
          </a:prstGeom>
        </p:spPr>
      </p:pic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D07C0ECD-9D44-414A-B976-BC231E5E31BD}"/>
              </a:ext>
            </a:extLst>
          </p:cNvPr>
          <p:cNvSpPr txBox="1">
            <a:spLocks/>
          </p:cNvSpPr>
          <p:nvPr/>
        </p:nvSpPr>
        <p:spPr>
          <a:xfrm>
            <a:off x="9176570" y="4802970"/>
            <a:ext cx="2523521" cy="14986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62500" lnSpcReduction="2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AU" b="1" dirty="0">
                <a:solidFill>
                  <a:schemeClr val="tx1"/>
                </a:solidFill>
              </a:rPr>
              <a:t>Mark Semmens CA</a:t>
            </a:r>
          </a:p>
          <a:p>
            <a:pPr algn="r"/>
            <a:r>
              <a:rPr lang="en-AU" dirty="0">
                <a:solidFill>
                  <a:schemeClr val="tx1"/>
                </a:solidFill>
              </a:rPr>
              <a:t>Tax Agent and Accountant</a:t>
            </a:r>
          </a:p>
          <a:p>
            <a:pPr algn="r"/>
            <a:endParaRPr lang="en-AU" b="1" dirty="0">
              <a:solidFill>
                <a:schemeClr val="tx1"/>
              </a:solidFill>
            </a:endParaRPr>
          </a:p>
          <a:p>
            <a:pPr algn="r"/>
            <a:r>
              <a:rPr lang="en-AU" b="1" dirty="0">
                <a:solidFill>
                  <a:schemeClr val="tx1"/>
                </a:solidFill>
              </a:rPr>
              <a:t>Daniela Semmens</a:t>
            </a:r>
          </a:p>
          <a:p>
            <a:pPr algn="r"/>
            <a:r>
              <a:rPr lang="en-AU" dirty="0">
                <a:solidFill>
                  <a:schemeClr val="tx1"/>
                </a:solidFill>
              </a:rPr>
              <a:t>IT Professional and P30 Practitioner</a:t>
            </a:r>
          </a:p>
        </p:txBody>
      </p:sp>
    </p:spTree>
    <p:extLst>
      <p:ext uri="{BB962C8B-B14F-4D97-AF65-F5344CB8AC3E}">
        <p14:creationId xmlns:p14="http://schemas.microsoft.com/office/powerpoint/2010/main" val="2401565872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4851CFF05D204DA97C678527CE6F0B" ma:contentTypeVersion="14" ma:contentTypeDescription="Create a new document." ma:contentTypeScope="" ma:versionID="0a1cab924fa6a3c22afab4fbb6fe9355">
  <xsd:schema xmlns:xsd="http://www.w3.org/2001/XMLSchema" xmlns:xs="http://www.w3.org/2001/XMLSchema" xmlns:p="http://schemas.microsoft.com/office/2006/metadata/properties" xmlns:ns2="e05b29f4-0647-45c5-a3f7-53a838e51ad3" xmlns:ns3="140bee6e-67a5-4da1-a613-eef127c02848" targetNamespace="http://schemas.microsoft.com/office/2006/metadata/properties" ma:root="true" ma:fieldsID="e3533e902651d1003022fbf98c5ea8af" ns2:_="" ns3:_="">
    <xsd:import namespace="e05b29f4-0647-45c5-a3f7-53a838e51ad3"/>
    <xsd:import namespace="140bee6e-67a5-4da1-a613-eef127c02848"/>
    <xsd:element name="properties">
      <xsd:complexType>
        <xsd:sequence>
          <xsd:element name="documentManagement">
            <xsd:complexType>
              <xsd:all>
                <xsd:element ref="ns2:SharedDocumentAccessGuid" minOccurs="0"/>
                <xsd:element ref="ns2:Archived" minOccurs="0"/>
                <xsd:element ref="ns2:MigratedSourceSystemLocation" minOccurs="0"/>
                <xsd:element ref="ns2:JSONPreview" minOccurs="0"/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5b29f4-0647-45c5-a3f7-53a838e51ad3" elementFormDefault="qualified">
    <xsd:import namespace="http://schemas.microsoft.com/office/2006/documentManagement/types"/>
    <xsd:import namespace="http://schemas.microsoft.com/office/infopath/2007/PartnerControls"/>
    <xsd:element name="SharedDocumentAccessGuid" ma:index="8" nillable="true" ma:displayName="SharedDocumentAccessGuid" ma:hidden="true" ma:internalName="SharedDocumentAccessGuid">
      <xsd:simpleType>
        <xsd:restriction base="dms:Text"/>
      </xsd:simpleType>
    </xsd:element>
    <xsd:element name="Archived" ma:index="9" nillable="true" ma:displayName="Archived" ma:internalName="Archived">
      <xsd:simpleType>
        <xsd:restriction base="dms:Boolean"/>
      </xsd:simpleType>
    </xsd:element>
    <xsd:element name="MigratedSourceSystemLocation" ma:index="10" nillable="true" ma:displayName="MigratedSourceSystemLocation" ma:hidden="true" ma:internalName="MigratedSourceSystemLocation">
      <xsd:simpleType>
        <xsd:restriction base="dms:Text"/>
      </xsd:simpleType>
    </xsd:element>
    <xsd:element name="JSONPreview" ma:index="11" nillable="true" ma:displayName="JSONPreview" ma:hidden="true" ma:internalName="JSONPreview">
      <xsd:simpleType>
        <xsd:restriction base="dms:Note"/>
      </xsd:simpleType>
    </xsd:element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0bee6e-67a5-4da1-a613-eef127c0284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igratedSourceSystemLocation xmlns="e05b29f4-0647-45c5-a3f7-53a838e51ad3" xsi:nil="true"/>
    <Archived xmlns="e05b29f4-0647-45c5-a3f7-53a838e51ad3" xsi:nil="true"/>
    <JSONPreview xmlns="e05b29f4-0647-45c5-a3f7-53a838e51ad3" xsi:nil="true"/>
    <SharedDocumentAccessGuid xmlns="e05b29f4-0647-45c5-a3f7-53a838e51ad3" xsi:nil="true"/>
  </documentManagement>
</p:properties>
</file>

<file path=customXml/itemProps1.xml><?xml version="1.0" encoding="utf-8"?>
<ds:datastoreItem xmlns:ds="http://schemas.openxmlformats.org/officeDocument/2006/customXml" ds:itemID="{388BB603-E52D-4EFD-89D4-F4397D78696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05b29f4-0647-45c5-a3f7-53a838e51ad3"/>
    <ds:schemaRef ds:uri="140bee6e-67a5-4da1-a613-eef127c0284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468C485-D064-4CA5-ADAA-092E52DC3AF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707584F-5A0F-4ECE-9B08-95C6BC37ED49}">
  <ds:schemaRefs>
    <ds:schemaRef ds:uri="http://purl.org/dc/dcmitype/"/>
    <ds:schemaRef ds:uri="140bee6e-67a5-4da1-a613-eef127c02848"/>
    <ds:schemaRef ds:uri="http://schemas.microsoft.com/office/2006/metadata/properties"/>
    <ds:schemaRef ds:uri="http://purl.org/dc/elements/1.1/"/>
    <ds:schemaRef ds:uri="e05b29f4-0647-45c5-a3f7-53a838e51ad3"/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297</Words>
  <Application>Microsoft Office PowerPoint</Application>
  <PresentationFormat>Widescreen</PresentationFormat>
  <Paragraphs>70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Slice</vt:lpstr>
      <vt:lpstr>Our SERVICES</vt:lpstr>
      <vt:lpstr>Referral network</vt:lpstr>
      <vt:lpstr>Events and networking</vt:lpstr>
      <vt:lpstr>on the journey  with you.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Daniela Semmens</dc:creator>
  <cp:lastModifiedBy>Daniela Semmens</cp:lastModifiedBy>
  <cp:revision>1</cp:revision>
  <dcterms:created xsi:type="dcterms:W3CDTF">2019-01-10T10:55:40Z</dcterms:created>
  <dcterms:modified xsi:type="dcterms:W3CDTF">2019-01-10T11:20:52Z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0x010100F34851CFF05D204DA97C678527CE6F0B</vt:lpwstr>
  </property>
</Properties>
</file>